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0" r:id="rId8"/>
    <p:sldId id="266" r:id="rId9"/>
    <p:sldId id="265" r:id="rId10"/>
    <p:sldId id="264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4" y="2938525"/>
            <a:ext cx="7582349" cy="1795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Амбулаторно-поликлинических организаций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по итогам 2017 года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0"/>
            <a:ext cx="8208912" cy="692150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1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19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4960" y="7665"/>
            <a:ext cx="913903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599273"/>
              </p:ext>
            </p:extLst>
          </p:nvPr>
        </p:nvGraphicFramePr>
        <p:xfrm>
          <a:off x="0" y="558367"/>
          <a:ext cx="9144000" cy="6197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2401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4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 (%)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КР=ФБ/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100 (%)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«Поликлиника № 4 города Темиртау»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г.Шахтинск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"Городской центр первичной</a:t>
                      </a:r>
                      <a:b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медико-санитарной помощи"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"Медицинская фирма "Мерей"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"Медицинская фирма Гиппократ"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80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"Медицинский центр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480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Журек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г.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2420"/>
                  </a:ext>
                </a:extLst>
              </a:tr>
              <a:tr h="664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Тильман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г.Жезказган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0323"/>
                  </a:ext>
                </a:extLst>
              </a:tr>
              <a:tr h="66488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143626" y="2733565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124504" y="4232298"/>
            <a:ext cx="829192" cy="145691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174510" y="3270548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8170940" y="2276872"/>
            <a:ext cx="664210" cy="15089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9" name="5-конечная звезда 148"/>
          <p:cNvSpPr/>
          <p:nvPr/>
        </p:nvSpPr>
        <p:spPr>
          <a:xfrm>
            <a:off x="5549396" y="2276872"/>
            <a:ext cx="192331" cy="1231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0" name="Группа 149"/>
          <p:cNvGrpSpPr/>
          <p:nvPr/>
        </p:nvGrpSpPr>
        <p:grpSpPr>
          <a:xfrm>
            <a:off x="5329621" y="3732146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5411057" y="2733564"/>
            <a:ext cx="465909" cy="128906"/>
            <a:chOff x="7472157" y="269324"/>
            <a:chExt cx="365246" cy="148082"/>
          </a:xfrm>
        </p:grpSpPr>
        <p:sp>
          <p:nvSpPr>
            <p:cNvPr id="155" name="5-конечная звезда 15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419746" y="3246166"/>
            <a:ext cx="465909" cy="128906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174510" y="3732144"/>
            <a:ext cx="664210" cy="150896"/>
            <a:chOff x="6236568" y="276066"/>
            <a:chExt cx="582325" cy="148083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230965" y="4168822"/>
            <a:ext cx="829192" cy="145691"/>
            <a:chOff x="4800372" y="271747"/>
            <a:chExt cx="806733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399159" y="4689363"/>
            <a:ext cx="465909" cy="128906"/>
            <a:chOff x="7472157" y="269324"/>
            <a:chExt cx="365246" cy="148082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212651" y="4689363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8209829" y="5159464"/>
            <a:ext cx="664210" cy="150896"/>
            <a:chOff x="6236568" y="276066"/>
            <a:chExt cx="582325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317026" y="5162312"/>
            <a:ext cx="664210" cy="150896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78080" y="5694833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5312450" y="5746356"/>
            <a:ext cx="664210" cy="150896"/>
            <a:chOff x="6236568" y="276066"/>
            <a:chExt cx="582325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815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7436" y="0"/>
            <a:ext cx="9151435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760232"/>
              </p:ext>
            </p:extLst>
          </p:nvPr>
        </p:nvGraphicFramePr>
        <p:xfrm>
          <a:off x="0" y="549205"/>
          <a:ext cx="9144000" cy="6206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0758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70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 (%)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КР=ФБ/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100 (%)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Кошумбаева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г.Жезказган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Бексеитова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г.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Байменова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г.Жезказган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Макенбаева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г.Жезказган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Абильдинова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г.Жезказган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38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 СВА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Лекерова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г.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Сатпаев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381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 СВА "Ахметова" г.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Сатпаев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2420"/>
                  </a:ext>
                </a:extLst>
              </a:tr>
              <a:tr h="548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 1 г.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0323"/>
                  </a:ext>
                </a:extLst>
              </a:tr>
              <a:tr h="612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 2 г.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225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402132"/>
                  </a:ext>
                </a:extLst>
              </a:tr>
              <a:tr h="61231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05590" y="2242735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126669" y="2667249"/>
            <a:ext cx="829192" cy="145691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254474" y="2654983"/>
            <a:ext cx="829192" cy="145691"/>
            <a:chOff x="4800372" y="271747"/>
            <a:chExt cx="806733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179911" y="3527652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8179911" y="3929059"/>
            <a:ext cx="664210" cy="150896"/>
            <a:chOff x="6236568" y="276066"/>
            <a:chExt cx="582325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316558" y="3496571"/>
            <a:ext cx="664210" cy="150896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83481" y="4309655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5354086" y="4304309"/>
            <a:ext cx="664210" cy="150896"/>
            <a:chOff x="6236568" y="276066"/>
            <a:chExt cx="582325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114211" y="2276872"/>
            <a:ext cx="1068903" cy="116437"/>
            <a:chOff x="3405227" y="254701"/>
            <a:chExt cx="1022757" cy="198726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5208019" y="3139824"/>
            <a:ext cx="829192" cy="145691"/>
            <a:chOff x="4800372" y="271747"/>
            <a:chExt cx="806733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02098" y="3123829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5254474" y="3934266"/>
            <a:ext cx="829192" cy="145691"/>
            <a:chOff x="4800372" y="271747"/>
            <a:chExt cx="806733" cy="148083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076115" y="4725144"/>
            <a:ext cx="1068903" cy="116437"/>
            <a:chOff x="3405227" y="254701"/>
            <a:chExt cx="1022757" cy="198726"/>
          </a:xfrm>
        </p:grpSpPr>
        <p:sp>
          <p:nvSpPr>
            <p:cNvPr id="109" name="5-конечная звезда 10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8187051" y="4705281"/>
            <a:ext cx="664210" cy="150896"/>
            <a:chOff x="6236568" y="276066"/>
            <a:chExt cx="582325" cy="148083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8179808" y="5179600"/>
            <a:ext cx="664210" cy="150896"/>
            <a:chOff x="6236568" y="276066"/>
            <a:chExt cx="582325" cy="148083"/>
          </a:xfrm>
        </p:grpSpPr>
        <p:sp>
          <p:nvSpPr>
            <p:cNvPr id="119" name="5-конечная звезда 11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241719" y="5192234"/>
            <a:ext cx="829192" cy="145691"/>
            <a:chOff x="4800372" y="271747"/>
            <a:chExt cx="806733" cy="148083"/>
          </a:xfrm>
        </p:grpSpPr>
        <p:sp>
          <p:nvSpPr>
            <p:cNvPr id="123" name="5-конечная звезда 12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5241719" y="5783786"/>
            <a:ext cx="829192" cy="145691"/>
            <a:chOff x="4800372" y="271747"/>
            <a:chExt cx="806733" cy="148083"/>
          </a:xfrm>
        </p:grpSpPr>
        <p:sp>
          <p:nvSpPr>
            <p:cNvPr id="128" name="5-конечная звезда 12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8126669" y="5744736"/>
            <a:ext cx="829192" cy="145691"/>
            <a:chOff x="4800372" y="271747"/>
            <a:chExt cx="806733" cy="148083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5-конечная звезда 13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648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3820" y="0"/>
            <a:ext cx="914018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184942"/>
              </p:ext>
            </p:extLst>
          </p:nvPr>
        </p:nvGraphicFramePr>
        <p:xfrm>
          <a:off x="11782" y="581323"/>
          <a:ext cx="9132217" cy="631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1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1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64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99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 (%)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КР=ФБ/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100 (%)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№3"г.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 4 г.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Костанайская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Рудненская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№1"Управления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 Городская поликлиника №2" управления здравоохранения 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 переименован на ТОО "ALEXEY SULTAN AKHMET"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734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№3" управления здравоохранения 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734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№4" управления здравоохранения 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2420"/>
                  </a:ext>
                </a:extLst>
              </a:tr>
              <a:tr h="57327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07108" y="2462984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5321928" y="2060848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8207108" y="2056855"/>
            <a:ext cx="664210" cy="150896"/>
            <a:chOff x="6236570" y="276066"/>
            <a:chExt cx="582323" cy="148084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70" y="27606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5325822" y="3393514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8309829" y="2841515"/>
            <a:ext cx="465909" cy="128906"/>
            <a:chOff x="7472157" y="269324"/>
            <a:chExt cx="365246" cy="148082"/>
          </a:xfrm>
        </p:grpSpPr>
        <p:sp>
          <p:nvSpPr>
            <p:cNvPr id="155" name="5-конечная звезда 15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317019" y="4221088"/>
            <a:ext cx="664210" cy="150896"/>
            <a:chOff x="6236568" y="276066"/>
            <a:chExt cx="582325" cy="148083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163071" y="4221086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8161431" y="5085186"/>
            <a:ext cx="664210" cy="150896"/>
            <a:chOff x="6236568" y="276066"/>
            <a:chExt cx="582325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317019" y="5085184"/>
            <a:ext cx="664210" cy="150896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61106" y="5802662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095047" y="2457716"/>
            <a:ext cx="1068903" cy="116437"/>
            <a:chOff x="3405227" y="254701"/>
            <a:chExt cx="1022757" cy="198726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5243007" y="2841515"/>
            <a:ext cx="829192" cy="145691"/>
            <a:chOff x="4800372" y="271747"/>
            <a:chExt cx="806733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8116496" y="3385988"/>
            <a:ext cx="829192" cy="145691"/>
            <a:chOff x="4800372" y="271747"/>
            <a:chExt cx="806733" cy="148083"/>
          </a:xfrm>
        </p:grpSpPr>
        <p:sp>
          <p:nvSpPr>
            <p:cNvPr id="99" name="5-конечная звезда 9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5222555" y="5805264"/>
            <a:ext cx="829192" cy="145691"/>
            <a:chOff x="4800372" y="271747"/>
            <a:chExt cx="806733" cy="148083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5696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55746" y="0"/>
            <a:ext cx="9199745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129155"/>
              </p:ext>
            </p:extLst>
          </p:nvPr>
        </p:nvGraphicFramePr>
        <p:xfrm>
          <a:off x="-30287" y="527499"/>
          <a:ext cx="9174285" cy="6330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1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5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7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26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09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№5" управления здравоохранения 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№6" управления здравоохранения  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Кызылординская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Сеним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№1"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№2"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509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Жанаозенская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№1"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509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Мангистауская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Жанаозенская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№2"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2420"/>
                  </a:ext>
                </a:extLst>
              </a:tr>
              <a:tr h="50988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50" name="Группа 149"/>
          <p:cNvGrpSpPr/>
          <p:nvPr/>
        </p:nvGrpSpPr>
        <p:grpSpPr>
          <a:xfrm>
            <a:off x="5277700" y="3356992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171079" y="2453169"/>
            <a:ext cx="664210" cy="150896"/>
            <a:chOff x="6236568" y="276066"/>
            <a:chExt cx="582325" cy="148083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088588" y="3351364"/>
            <a:ext cx="829192" cy="145691"/>
            <a:chOff x="4800372" y="271747"/>
            <a:chExt cx="806733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174649" y="4077074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277700" y="4077072"/>
            <a:ext cx="664210" cy="150896"/>
            <a:chOff x="6236568" y="276066"/>
            <a:chExt cx="582325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8162600" y="4996508"/>
            <a:ext cx="664210" cy="150896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62600" y="4537939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8156867" y="5492337"/>
            <a:ext cx="664210" cy="150896"/>
            <a:chOff x="6236568" y="276066"/>
            <a:chExt cx="582325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5075353" y="2492896"/>
            <a:ext cx="1068903" cy="116437"/>
            <a:chOff x="3405227" y="254701"/>
            <a:chExt cx="1022757" cy="198726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8" name="5-конечная звезда 97"/>
          <p:cNvSpPr/>
          <p:nvPr/>
        </p:nvSpPr>
        <p:spPr>
          <a:xfrm>
            <a:off x="5509454" y="4537939"/>
            <a:ext cx="192331" cy="1231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9" name="Группа 98"/>
          <p:cNvGrpSpPr/>
          <p:nvPr/>
        </p:nvGrpSpPr>
        <p:grpSpPr>
          <a:xfrm>
            <a:off x="5388216" y="5018498"/>
            <a:ext cx="465909" cy="128906"/>
            <a:chOff x="7472157" y="269324"/>
            <a:chExt cx="365246" cy="148082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2" name="5-конечная звезда 101"/>
          <p:cNvSpPr/>
          <p:nvPr/>
        </p:nvSpPr>
        <p:spPr>
          <a:xfrm>
            <a:off x="5513640" y="5506221"/>
            <a:ext cx="192331" cy="1231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3" name="Группа 102"/>
          <p:cNvGrpSpPr/>
          <p:nvPr/>
        </p:nvGrpSpPr>
        <p:grpSpPr>
          <a:xfrm>
            <a:off x="5288896" y="5980813"/>
            <a:ext cx="664210" cy="150896"/>
            <a:chOff x="6236568" y="276066"/>
            <a:chExt cx="582325" cy="148083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8286991" y="6002803"/>
            <a:ext cx="465909" cy="128906"/>
            <a:chOff x="7472157" y="269324"/>
            <a:chExt cx="365246" cy="148082"/>
          </a:xfrm>
        </p:grpSpPr>
        <p:sp>
          <p:nvSpPr>
            <p:cNvPr id="108" name="5-конечная звезда 10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5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441794"/>
              </p:ext>
            </p:extLst>
          </p:nvPr>
        </p:nvGraphicFramePr>
        <p:xfrm>
          <a:off x="0" y="548680"/>
          <a:ext cx="9108502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3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87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071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172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 «Поликлиника №1 г. Павлодара»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№2 г. Павлодара"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 «Поликлиника №3 г. Павлодара»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№4 города Павлодара"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№5 г. Павлодара"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70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"Поликлиника№1 г. Экибастуз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53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№2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г.Экибастуза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2420"/>
                  </a:ext>
                </a:extLst>
              </a:tr>
              <a:tr h="537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№3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г.Экибастуза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237189"/>
                  </a:ext>
                </a:extLst>
              </a:tr>
              <a:tr h="53761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150" name="Группа 149"/>
          <p:cNvGrpSpPr/>
          <p:nvPr/>
        </p:nvGrpSpPr>
        <p:grpSpPr>
          <a:xfrm>
            <a:off x="5278677" y="2900219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158080" y="2906071"/>
            <a:ext cx="664210" cy="150896"/>
            <a:chOff x="6236568" y="276066"/>
            <a:chExt cx="582325" cy="148083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8075589" y="2317666"/>
            <a:ext cx="829192" cy="145691"/>
            <a:chOff x="4800372" y="271747"/>
            <a:chExt cx="806733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8147072" y="4903533"/>
            <a:ext cx="664210" cy="150896"/>
            <a:chOff x="6236568" y="276066"/>
            <a:chExt cx="582325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282247" y="4414584"/>
            <a:ext cx="664210" cy="150896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58080" y="4429571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7948295" y="3445847"/>
            <a:ext cx="1068903" cy="116437"/>
            <a:chOff x="3405227" y="254701"/>
            <a:chExt cx="1022757" cy="198726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5402100" y="2348880"/>
            <a:ext cx="465909" cy="128906"/>
            <a:chOff x="7472157" y="269324"/>
            <a:chExt cx="365246" cy="148082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398422" y="3445846"/>
            <a:ext cx="465909" cy="128906"/>
            <a:chOff x="7472157" y="269324"/>
            <a:chExt cx="365246" cy="148082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380127" y="3923480"/>
            <a:ext cx="465909" cy="128906"/>
            <a:chOff x="7472157" y="269324"/>
            <a:chExt cx="365246" cy="148082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8068151" y="3923481"/>
            <a:ext cx="829192" cy="145691"/>
            <a:chOff x="4800372" y="271747"/>
            <a:chExt cx="806733" cy="148083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5-конечная звезда 11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3" name="Группа 112"/>
          <p:cNvGrpSpPr/>
          <p:nvPr/>
        </p:nvGrpSpPr>
        <p:grpSpPr>
          <a:xfrm>
            <a:off x="5390598" y="4914528"/>
            <a:ext cx="465909" cy="128906"/>
            <a:chOff x="7472157" y="269324"/>
            <a:chExt cx="365246" cy="148082"/>
          </a:xfrm>
        </p:grpSpPr>
        <p:sp>
          <p:nvSpPr>
            <p:cNvPr id="114" name="5-конечная звезда 11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079716" y="5446791"/>
            <a:ext cx="1068903" cy="116437"/>
            <a:chOff x="3405227" y="254701"/>
            <a:chExt cx="1022757" cy="198726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5-конечная звезда 11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8154510" y="5432195"/>
            <a:ext cx="664210" cy="150896"/>
            <a:chOff x="6236568" y="276066"/>
            <a:chExt cx="582325" cy="148083"/>
          </a:xfrm>
        </p:grpSpPr>
        <p:sp>
          <p:nvSpPr>
            <p:cNvPr id="123" name="5-конечная звезда 12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5-конечная звезда 12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8138594" y="5917573"/>
            <a:ext cx="664210" cy="150896"/>
            <a:chOff x="6236568" y="276066"/>
            <a:chExt cx="582325" cy="148083"/>
          </a:xfrm>
        </p:grpSpPr>
        <p:sp>
          <p:nvSpPr>
            <p:cNvPr id="127" name="5-конечная звезда 12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5203326" y="5993019"/>
            <a:ext cx="829192" cy="145691"/>
            <a:chOff x="4800372" y="271747"/>
            <a:chExt cx="806733" cy="148083"/>
          </a:xfrm>
        </p:grpSpPr>
        <p:sp>
          <p:nvSpPr>
            <p:cNvPr id="131" name="5-конечная звезда 13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159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1719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204826"/>
              </p:ext>
            </p:extLst>
          </p:nvPr>
        </p:nvGraphicFramePr>
        <p:xfrm>
          <a:off x="0" y="548680"/>
          <a:ext cx="9144000" cy="626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329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138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наПХВ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" Городская поликлиника№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г. Петропавловск"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СКО УЗ СКО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наПХВ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" Городская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поликлиника №2 г. Петропавловск"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СКО УЗ СКО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наПХВ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" Городская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поликлиника №3г. Петропавловск 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СКО УЗ СКО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ЧНУ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Денсаулык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центральная поликлиника"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9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№1"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49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№2"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2420"/>
                  </a:ext>
                </a:extLst>
              </a:tr>
              <a:tr h="49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№3"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36692"/>
                  </a:ext>
                </a:extLst>
              </a:tr>
              <a:tr h="49628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55" name="Группа 54"/>
          <p:cNvGrpSpPr/>
          <p:nvPr/>
        </p:nvGrpSpPr>
        <p:grpSpPr>
          <a:xfrm>
            <a:off x="8188010" y="2345444"/>
            <a:ext cx="664210" cy="150896"/>
            <a:chOff x="6236568" y="276066"/>
            <a:chExt cx="582325" cy="148083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228966" y="3645024"/>
            <a:ext cx="829192" cy="145691"/>
            <a:chOff x="4800372" y="271747"/>
            <a:chExt cx="806733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183003" y="2994846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302397" y="2345442"/>
            <a:ext cx="664210" cy="150896"/>
            <a:chOff x="6236568" y="276066"/>
            <a:chExt cx="582325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277700" y="2994844"/>
            <a:ext cx="664210" cy="150896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83003" y="3645026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8159371" y="4483341"/>
            <a:ext cx="664210" cy="150896"/>
            <a:chOff x="6236568" y="276066"/>
            <a:chExt cx="582325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8254761" y="4084504"/>
            <a:ext cx="465909" cy="128906"/>
            <a:chOff x="7472157" y="269324"/>
            <a:chExt cx="365246" cy="148082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5302397" y="4483343"/>
            <a:ext cx="664210" cy="150896"/>
            <a:chOff x="6236568" y="276066"/>
            <a:chExt cx="582325" cy="148083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198779" y="4084504"/>
            <a:ext cx="829192" cy="145691"/>
            <a:chOff x="4800372" y="271747"/>
            <a:chExt cx="806733" cy="148083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5302397" y="4952607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8098729" y="4957812"/>
            <a:ext cx="829192" cy="145691"/>
            <a:chOff x="4800372" y="271747"/>
            <a:chExt cx="806733" cy="148083"/>
          </a:xfrm>
        </p:grpSpPr>
        <p:sp>
          <p:nvSpPr>
            <p:cNvPr id="112" name="5-конечная звезда 11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429434" y="5503452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8186573" y="5492456"/>
            <a:ext cx="664210" cy="150896"/>
            <a:chOff x="6236568" y="276066"/>
            <a:chExt cx="582325" cy="148083"/>
          </a:xfrm>
        </p:grpSpPr>
        <p:sp>
          <p:nvSpPr>
            <p:cNvPr id="120" name="5-конечная звезда 11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5424057" y="6024451"/>
            <a:ext cx="465909" cy="128906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8268706" y="5961730"/>
            <a:ext cx="465909" cy="128906"/>
            <a:chOff x="7472157" y="269324"/>
            <a:chExt cx="365246" cy="148082"/>
          </a:xfrm>
        </p:grpSpPr>
        <p:sp>
          <p:nvSpPr>
            <p:cNvPr id="127" name="5-конечная звезда 12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251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048141"/>
              </p:ext>
            </p:extLst>
          </p:nvPr>
        </p:nvGraphicFramePr>
        <p:xfrm>
          <a:off x="-2792" y="513690"/>
          <a:ext cx="9111296" cy="6344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7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6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9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392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1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86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№4"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№5"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№6"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№7"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№8"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97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№9"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497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№10"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2420"/>
                  </a:ext>
                </a:extLst>
              </a:tr>
              <a:tr h="497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№11"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36692"/>
                  </a:ext>
                </a:extLst>
              </a:tr>
              <a:tr h="49719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8188376" y="2377744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265306" y="2996540"/>
            <a:ext cx="664210" cy="150896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77869" y="3584006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8180637" y="4090469"/>
            <a:ext cx="664210" cy="150896"/>
            <a:chOff x="6236568" y="276066"/>
            <a:chExt cx="582325" cy="148083"/>
          </a:xfrm>
        </p:grpSpPr>
        <p:sp>
          <p:nvSpPr>
            <p:cNvPr id="84" name="5-конечная звезда 8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5268876" y="3625958"/>
            <a:ext cx="664210" cy="150896"/>
            <a:chOff x="6236568" y="276066"/>
            <a:chExt cx="582325" cy="148083"/>
          </a:xfrm>
        </p:grpSpPr>
        <p:sp>
          <p:nvSpPr>
            <p:cNvPr id="104" name="5-конечная звезда 10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393867" y="2367432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8171112" y="4530753"/>
            <a:ext cx="664210" cy="150896"/>
            <a:chOff x="6236568" y="276066"/>
            <a:chExt cx="582325" cy="148083"/>
          </a:xfrm>
        </p:grpSpPr>
        <p:sp>
          <p:nvSpPr>
            <p:cNvPr id="120" name="5-конечная звезда 11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5-конечная звезда 12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5407265" y="4077072"/>
            <a:ext cx="465909" cy="128906"/>
            <a:chOff x="7472157" y="269324"/>
            <a:chExt cx="365246" cy="148082"/>
          </a:xfrm>
        </p:grpSpPr>
        <p:sp>
          <p:nvSpPr>
            <p:cNvPr id="124" name="5-конечная звезда 12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5-конечная звезда 12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191946" y="5012932"/>
            <a:ext cx="664210" cy="150896"/>
            <a:chOff x="6236568" y="276066"/>
            <a:chExt cx="582325" cy="148083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8180637" y="5564549"/>
            <a:ext cx="664210" cy="150896"/>
            <a:chOff x="6236568" y="276066"/>
            <a:chExt cx="582325" cy="148083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7" name="Группа 106"/>
          <p:cNvGrpSpPr/>
          <p:nvPr/>
        </p:nvGrpSpPr>
        <p:grpSpPr>
          <a:xfrm>
            <a:off x="8188376" y="3046847"/>
            <a:ext cx="664210" cy="150896"/>
            <a:chOff x="6236568" y="276066"/>
            <a:chExt cx="582325" cy="148083"/>
          </a:xfrm>
        </p:grpSpPr>
        <p:sp>
          <p:nvSpPr>
            <p:cNvPr id="108" name="5-конечная звезда 10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5-конечная звезда 12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8188759" y="5999757"/>
            <a:ext cx="664210" cy="150896"/>
            <a:chOff x="6236568" y="276066"/>
            <a:chExt cx="582325" cy="148083"/>
          </a:xfrm>
        </p:grpSpPr>
        <p:sp>
          <p:nvSpPr>
            <p:cNvPr id="131" name="5-конечная звезда 13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5381473" y="5589240"/>
            <a:ext cx="465909" cy="128906"/>
            <a:chOff x="7472157" y="269324"/>
            <a:chExt cx="365246" cy="148082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5407265" y="4530752"/>
            <a:ext cx="465909" cy="128906"/>
            <a:chOff x="7472157" y="269324"/>
            <a:chExt cx="365246" cy="148082"/>
          </a:xfrm>
        </p:grpSpPr>
        <p:sp>
          <p:nvSpPr>
            <p:cNvPr id="138" name="5-конечная звезда 13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0" name="Группа 139"/>
          <p:cNvGrpSpPr/>
          <p:nvPr/>
        </p:nvGrpSpPr>
        <p:grpSpPr>
          <a:xfrm>
            <a:off x="5393867" y="5085184"/>
            <a:ext cx="465909" cy="128906"/>
            <a:chOff x="7472157" y="269324"/>
            <a:chExt cx="365246" cy="148082"/>
          </a:xfrm>
        </p:grpSpPr>
        <p:sp>
          <p:nvSpPr>
            <p:cNvPr id="141" name="5-конечная звезда 14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3" name="Группа 142"/>
          <p:cNvGrpSpPr/>
          <p:nvPr/>
        </p:nvGrpSpPr>
        <p:grpSpPr>
          <a:xfrm>
            <a:off x="5284840" y="6070998"/>
            <a:ext cx="664210" cy="150896"/>
            <a:chOff x="6236568" y="276066"/>
            <a:chExt cx="582325" cy="148083"/>
          </a:xfrm>
        </p:grpSpPr>
        <p:sp>
          <p:nvSpPr>
            <p:cNvPr id="144" name="5-конечная звезда 14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432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26715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42701"/>
              </p:ext>
            </p:extLst>
          </p:nvPr>
        </p:nvGraphicFramePr>
        <p:xfrm>
          <a:off x="0" y="532396"/>
          <a:ext cx="9144000" cy="632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8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448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06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Шымкентская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№12"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 "Клиника международного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казахско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-турецкого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уневерситета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им. ходжа  Ахмета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Ясави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 "Поликлиника Чапаевка"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ТОО "Медицинский центр "ай-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нуры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"Туркестанская городская поликлиника"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54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ГККП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Кентауская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поликлиника"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80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№1"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82420"/>
                  </a:ext>
                </a:extLst>
              </a:tr>
              <a:tr h="68087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8216003" y="2852937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315926" y="3645024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186692" y="4724646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389370" y="2132856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331520" y="2125468"/>
            <a:ext cx="465909" cy="128906"/>
            <a:chOff x="7472157" y="269324"/>
            <a:chExt cx="365246" cy="148082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389370" y="2852936"/>
            <a:ext cx="465909" cy="128906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8" name="5-конечная звезда 97"/>
          <p:cNvSpPr/>
          <p:nvPr/>
        </p:nvSpPr>
        <p:spPr>
          <a:xfrm>
            <a:off x="8455594" y="3681235"/>
            <a:ext cx="192331" cy="1231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5459537" y="4202748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9" name="5-конечная звезда 108"/>
          <p:cNvSpPr/>
          <p:nvPr/>
        </p:nvSpPr>
        <p:spPr>
          <a:xfrm>
            <a:off x="8435078" y="4194661"/>
            <a:ext cx="192331" cy="1231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9" name="Группа 128"/>
          <p:cNvGrpSpPr/>
          <p:nvPr/>
        </p:nvGrpSpPr>
        <p:grpSpPr>
          <a:xfrm>
            <a:off x="5415095" y="4724645"/>
            <a:ext cx="465909" cy="128906"/>
            <a:chOff x="7472157" y="269324"/>
            <a:chExt cx="365246" cy="148082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5389370" y="5260968"/>
            <a:ext cx="465909" cy="128906"/>
            <a:chOff x="7472157" y="269324"/>
            <a:chExt cx="365246" cy="148082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289412" y="5249037"/>
            <a:ext cx="465909" cy="128906"/>
            <a:chOff x="7472157" y="269324"/>
            <a:chExt cx="365246" cy="148082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5397744" y="5851025"/>
            <a:ext cx="465909" cy="128906"/>
            <a:chOff x="7472157" y="269324"/>
            <a:chExt cx="365246" cy="148082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8182999" y="5904482"/>
            <a:ext cx="664210" cy="150896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5345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756272"/>
              </p:ext>
            </p:extLst>
          </p:nvPr>
        </p:nvGraphicFramePr>
        <p:xfrm>
          <a:off x="14833" y="476672"/>
          <a:ext cx="9129167" cy="638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1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15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9603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83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№2»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№3»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№4» 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№5» 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№6» 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816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ветеранов отечественной войны» Управления здравоохранения г.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81631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05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8219924" y="2965411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227065" y="4813434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451685" y="2410678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451685" y="2976407"/>
            <a:ext cx="465909" cy="128906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5436624" y="3596776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461755" y="4191144"/>
            <a:ext cx="465909" cy="128906"/>
            <a:chOff x="7472157" y="269324"/>
            <a:chExt cx="365246" cy="148082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8334251" y="4191142"/>
            <a:ext cx="465909" cy="128906"/>
            <a:chOff x="7472157" y="269324"/>
            <a:chExt cx="365246" cy="148082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5461755" y="4813434"/>
            <a:ext cx="465909" cy="128906"/>
            <a:chOff x="7472157" y="269324"/>
            <a:chExt cx="365246" cy="148082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5451685" y="5444684"/>
            <a:ext cx="465909" cy="128906"/>
            <a:chOff x="7472157" y="269324"/>
            <a:chExt cx="365246" cy="148082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223495" y="2386163"/>
            <a:ext cx="664210" cy="150896"/>
            <a:chOff x="6236568" y="276066"/>
            <a:chExt cx="582325" cy="148083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8101472" y="3606334"/>
            <a:ext cx="806733" cy="109788"/>
            <a:chOff x="4800372" y="271747"/>
            <a:chExt cx="806733" cy="148083"/>
          </a:xfrm>
        </p:grpSpPr>
        <p:sp>
          <p:nvSpPr>
            <p:cNvPr id="51" name="5-конечная звезда 5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344502" y="5509137"/>
            <a:ext cx="465909" cy="128906"/>
            <a:chOff x="7472157" y="269324"/>
            <a:chExt cx="365246" cy="148082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863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0294" y="7665"/>
            <a:ext cx="913370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67677"/>
              </p:ext>
            </p:extLst>
          </p:nvPr>
        </p:nvGraphicFramePr>
        <p:xfrm>
          <a:off x="24358" y="548680"/>
          <a:ext cx="9119641" cy="624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3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1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02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8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№8"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№9"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№10"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"Городская поликлиника №11" 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2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"Городская поликлиника №12" 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672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№13»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7078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353707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8232703" y="3780755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201752" y="4404739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513517" y="2285236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298968" y="2285237"/>
            <a:ext cx="465909" cy="128906"/>
            <a:chOff x="7472157" y="269324"/>
            <a:chExt cx="365246" cy="148082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518206" y="3092750"/>
            <a:ext cx="465909" cy="128906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8" name="5-конечная звезда 97"/>
          <p:cNvSpPr/>
          <p:nvPr/>
        </p:nvSpPr>
        <p:spPr>
          <a:xfrm>
            <a:off x="8437692" y="3098528"/>
            <a:ext cx="192331" cy="1231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5498026" y="3802746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499148" y="4426731"/>
            <a:ext cx="465909" cy="128906"/>
            <a:chOff x="7472157" y="269324"/>
            <a:chExt cx="365246" cy="148082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5518206" y="5099109"/>
            <a:ext cx="465909" cy="128906"/>
            <a:chOff x="7472157" y="269324"/>
            <a:chExt cx="365246" cy="148082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8240449" y="5099109"/>
            <a:ext cx="664210" cy="150896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210266" y="5739844"/>
            <a:ext cx="664210" cy="150896"/>
            <a:chOff x="6236568" y="276066"/>
            <a:chExt cx="582325" cy="148083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5-конечная звезда 49"/>
          <p:cNvSpPr/>
          <p:nvPr/>
        </p:nvSpPr>
        <p:spPr>
          <a:xfrm>
            <a:off x="5666346" y="5772084"/>
            <a:ext cx="192331" cy="12312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2100" y="7665"/>
            <a:ext cx="9121899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221987"/>
              </p:ext>
            </p:extLst>
          </p:nvPr>
        </p:nvGraphicFramePr>
        <p:xfrm>
          <a:off x="0" y="547867"/>
          <a:ext cx="9144000" cy="6414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3766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00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«Городская поликлиника</a:t>
                      </a:r>
                      <a:r>
                        <a:rPr lang="ru-RU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г. Кокшетау»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управлении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г. Кокшетау"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управлении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Степногорская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поликлиника" при управлении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Акмолинская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ФТОО "ЖГМК"-"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КЖБ«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№1" ГУ "Управление здравоохранения Актюбинской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795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№2" " ГУ "Управление здравоохранения Актюбинской области""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44768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95642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78003" y="3290318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313107" y="3293149"/>
            <a:ext cx="829192" cy="145691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274405" y="2492898"/>
            <a:ext cx="848183" cy="150351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178985" y="2533461"/>
            <a:ext cx="806733" cy="109788"/>
            <a:chOff x="4800372" y="271747"/>
            <a:chExt cx="806733" cy="148083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300398" y="4072419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419492" y="4006928"/>
            <a:ext cx="664210" cy="15089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5554481" y="4660831"/>
            <a:ext cx="365246" cy="109788"/>
            <a:chOff x="7472157" y="269324"/>
            <a:chExt cx="365246" cy="148082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9" name="5-конечная звезда 148"/>
          <p:cNvSpPr/>
          <p:nvPr/>
        </p:nvSpPr>
        <p:spPr>
          <a:xfrm>
            <a:off x="8547409" y="4660830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0" name="Группа 149"/>
          <p:cNvGrpSpPr/>
          <p:nvPr/>
        </p:nvGrpSpPr>
        <p:grpSpPr>
          <a:xfrm>
            <a:off x="5398491" y="5238736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8436794" y="5259289"/>
            <a:ext cx="365246" cy="109788"/>
            <a:chOff x="7472157" y="269324"/>
            <a:chExt cx="365246" cy="148082"/>
          </a:xfrm>
        </p:grpSpPr>
        <p:sp>
          <p:nvSpPr>
            <p:cNvPr id="155" name="5-конечная звезда 15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8174881" y="5996180"/>
            <a:ext cx="829192" cy="145691"/>
            <a:chOff x="4800372" y="271747"/>
            <a:chExt cx="806733" cy="148083"/>
          </a:xfrm>
        </p:grpSpPr>
        <p:sp>
          <p:nvSpPr>
            <p:cNvPr id="158" name="5-конечная звезда 1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5-конечная звезда 15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5-конечная звезда 16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2" name="Группа 161"/>
          <p:cNvGrpSpPr/>
          <p:nvPr/>
        </p:nvGrpSpPr>
        <p:grpSpPr>
          <a:xfrm>
            <a:off x="5293396" y="5996182"/>
            <a:ext cx="829192" cy="145691"/>
            <a:chOff x="4800372" y="271747"/>
            <a:chExt cx="806733" cy="148083"/>
          </a:xfrm>
        </p:grpSpPr>
        <p:sp>
          <p:nvSpPr>
            <p:cNvPr id="163" name="5-конечная звезда 16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5-конечная звезда 16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5-конечная звезда 16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5-конечная звезда 16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989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452765"/>
              </p:ext>
            </p:extLst>
          </p:nvPr>
        </p:nvGraphicFramePr>
        <p:xfrm>
          <a:off x="0" y="548680"/>
          <a:ext cx="9144000" cy="630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739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7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№14» Управления здравоохранения города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№15»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«Городская поликлиника №16»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«Городская поликлиника №17» 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«Городская поликлиника №18» 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№19»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8238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951653"/>
                  </a:ext>
                </a:extLst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8192313" y="2263428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68282" y="3625440"/>
            <a:ext cx="664212" cy="150895"/>
            <a:chOff x="6236568" y="276067"/>
            <a:chExt cx="582327" cy="148082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9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191667" y="4348425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499102" y="2285419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480799" y="2971509"/>
            <a:ext cx="465909" cy="128906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5471576" y="3681116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316681" y="5023031"/>
            <a:ext cx="465909" cy="128906"/>
            <a:chOff x="7472157" y="269324"/>
            <a:chExt cx="365246" cy="148082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5476457" y="5023030"/>
            <a:ext cx="465909" cy="128906"/>
            <a:chOff x="7472157" y="269324"/>
            <a:chExt cx="365246" cy="148082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5350704" y="4314532"/>
            <a:ext cx="664210" cy="150896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284002" y="2990827"/>
            <a:ext cx="465909" cy="128906"/>
            <a:chOff x="7472157" y="269324"/>
            <a:chExt cx="365246" cy="148082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478619" y="5659024"/>
            <a:ext cx="465909" cy="128906"/>
            <a:chOff x="7472157" y="269324"/>
            <a:chExt cx="365246" cy="148082"/>
          </a:xfrm>
        </p:grpSpPr>
        <p:sp>
          <p:nvSpPr>
            <p:cNvPr id="50" name="5-конечная звезда 4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191835" y="5672411"/>
            <a:ext cx="664210" cy="150896"/>
            <a:chOff x="6236568" y="276066"/>
            <a:chExt cx="582325" cy="148083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</a:endParaRPr>
            </a:p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21056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7665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656456"/>
              </p:ext>
            </p:extLst>
          </p:nvPr>
        </p:nvGraphicFramePr>
        <p:xfrm>
          <a:off x="0" y="548680"/>
          <a:ext cx="91440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739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7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№20»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«Городская поликлиника №21»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«Городская поликлиника №22»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«Городская поликлиника №23»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ГКП на ПХВ «Городская поликлиника №24»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68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№25" Управления здравоохранения г. 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82386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225174"/>
                  </a:ext>
                </a:extLst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8257811" y="2299536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255012" y="3002168"/>
            <a:ext cx="664210" cy="150896"/>
            <a:chOff x="6236568" y="276066"/>
            <a:chExt cx="582325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258582" y="3697375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503977" y="2356011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496196" y="3002167"/>
            <a:ext cx="465909" cy="128906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5514844" y="3697374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528291" y="4391204"/>
            <a:ext cx="465909" cy="128906"/>
            <a:chOff x="7472157" y="269324"/>
            <a:chExt cx="365246" cy="148082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5486671" y="5004876"/>
            <a:ext cx="465909" cy="128906"/>
            <a:chOff x="7472157" y="269324"/>
            <a:chExt cx="365246" cy="148082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392440" y="5743342"/>
            <a:ext cx="465909" cy="128906"/>
            <a:chOff x="7472157" y="269324"/>
            <a:chExt cx="365246" cy="148082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8275599" y="4380209"/>
            <a:ext cx="664210" cy="150896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8261382" y="5041508"/>
            <a:ext cx="664210" cy="150896"/>
            <a:chOff x="6236568" y="276066"/>
            <a:chExt cx="582325" cy="148083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399639" y="5721352"/>
            <a:ext cx="664210" cy="150896"/>
            <a:chOff x="6236568" y="276066"/>
            <a:chExt cx="582325" cy="148083"/>
          </a:xfrm>
        </p:grpSpPr>
        <p:sp>
          <p:nvSpPr>
            <p:cNvPr id="51" name="5-конечная звезда 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269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495113"/>
              </p:ext>
            </p:extLst>
          </p:nvPr>
        </p:nvGraphicFramePr>
        <p:xfrm>
          <a:off x="20709" y="548680"/>
          <a:ext cx="9123291" cy="6309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6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6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7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6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№26" Управления здравоохранения г. Алматы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№30»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№31»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№32»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№33»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745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№34»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79874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результативност</a:t>
                      </a:r>
                      <a:endParaRPr lang="ru-RU" sz="11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51352"/>
                  </a:ext>
                </a:extLst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8293973" y="3617035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287441" y="4280524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503977" y="2214534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381646" y="2214535"/>
            <a:ext cx="465909" cy="128906"/>
            <a:chOff x="7472157" y="269324"/>
            <a:chExt cx="365246" cy="148082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495003" y="2907512"/>
            <a:ext cx="465909" cy="128906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5503977" y="3617035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509032" y="4280523"/>
            <a:ext cx="465909" cy="128906"/>
            <a:chOff x="7472157" y="269324"/>
            <a:chExt cx="365246" cy="148082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5544250" y="4942902"/>
            <a:ext cx="465909" cy="128906"/>
            <a:chOff x="7472157" y="269324"/>
            <a:chExt cx="365246" cy="148082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384221" y="2907513"/>
            <a:ext cx="465909" cy="128906"/>
            <a:chOff x="7472157" y="269324"/>
            <a:chExt cx="365246" cy="148082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5503977" y="5621651"/>
            <a:ext cx="465909" cy="128906"/>
            <a:chOff x="7472157" y="269324"/>
            <a:chExt cx="365246" cy="148082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8287441" y="4931907"/>
            <a:ext cx="664210" cy="150896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8287441" y="5599661"/>
            <a:ext cx="664210" cy="150896"/>
            <a:chOff x="6236568" y="276066"/>
            <a:chExt cx="582325" cy="148083"/>
          </a:xfrm>
        </p:grpSpPr>
        <p:sp>
          <p:nvSpPr>
            <p:cNvPr id="48" name="5-конечная звезда 4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174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1356" y="0"/>
            <a:ext cx="9122643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895298"/>
              </p:ext>
            </p:extLst>
          </p:nvPr>
        </p:nvGraphicFramePr>
        <p:xfrm>
          <a:off x="0" y="548680"/>
          <a:ext cx="91440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07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914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№35»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поликлиника №36»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«Городская студенческая поликлиника» Управления здравоохранения             г. Алматы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№27" УЗ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№28" УЗ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3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№29"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805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"Центр первичной медико-санитарной помощи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Кулагер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г.Алматы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1931"/>
                  </a:ext>
                </a:extLst>
              </a:tr>
              <a:tr h="66968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15340"/>
                  </a:ext>
                </a:extLst>
              </a:tr>
            </a:tbl>
          </a:graphicData>
        </a:graphic>
      </p:graphicFrame>
      <p:grpSp>
        <p:nvGrpSpPr>
          <p:cNvPr id="89" name="Группа 88"/>
          <p:cNvGrpSpPr/>
          <p:nvPr/>
        </p:nvGrpSpPr>
        <p:grpSpPr>
          <a:xfrm>
            <a:off x="8282946" y="3639957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5528519" y="2309873"/>
            <a:ext cx="465909" cy="128906"/>
            <a:chOff x="7472157" y="269324"/>
            <a:chExt cx="365246" cy="148082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528519" y="2924564"/>
            <a:ext cx="465909" cy="128906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5518207" y="3575504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8382097" y="4221566"/>
            <a:ext cx="465909" cy="128906"/>
            <a:chOff x="7472157" y="269324"/>
            <a:chExt cx="365246" cy="148082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5479271" y="4662074"/>
            <a:ext cx="465909" cy="128906"/>
            <a:chOff x="7472157" y="269324"/>
            <a:chExt cx="365246" cy="148082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384608" y="2924563"/>
            <a:ext cx="465909" cy="128906"/>
            <a:chOff x="7472157" y="269324"/>
            <a:chExt cx="365246" cy="148082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384608" y="4621411"/>
            <a:ext cx="465909" cy="128906"/>
            <a:chOff x="7472157" y="269324"/>
            <a:chExt cx="365246" cy="148082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8292755" y="5085449"/>
            <a:ext cx="664210" cy="150896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5-конечная звезда 43"/>
          <p:cNvSpPr/>
          <p:nvPr/>
        </p:nvSpPr>
        <p:spPr>
          <a:xfrm>
            <a:off x="8512305" y="2289269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5-конечная звезда 44"/>
          <p:cNvSpPr/>
          <p:nvPr/>
        </p:nvSpPr>
        <p:spPr>
          <a:xfrm>
            <a:off x="5682995" y="4205839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5-конечная звезда 45"/>
          <p:cNvSpPr/>
          <p:nvPr/>
        </p:nvSpPr>
        <p:spPr>
          <a:xfrm>
            <a:off x="5620843" y="5075985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5-конечная звезда 50"/>
          <p:cNvSpPr/>
          <p:nvPr/>
        </p:nvSpPr>
        <p:spPr>
          <a:xfrm>
            <a:off x="5629216" y="5662461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5-конечная звезда 51"/>
          <p:cNvSpPr/>
          <p:nvPr/>
        </p:nvSpPr>
        <p:spPr>
          <a:xfrm>
            <a:off x="8525683" y="5662461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-186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326364"/>
              </p:ext>
            </p:extLst>
          </p:nvPr>
        </p:nvGraphicFramePr>
        <p:xfrm>
          <a:off x="0" y="548680"/>
          <a:ext cx="9144000" cy="626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640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87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№1"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№2"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№3"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№4"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693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№5"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93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№6"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33454"/>
                  </a:ext>
                </a:extLst>
              </a:tr>
              <a:tr h="69389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457273"/>
                  </a:ext>
                </a:extLst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5317476" y="2924944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5306604" y="3631361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8393695" y="3605088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8393695" y="4333944"/>
            <a:ext cx="465909" cy="128906"/>
            <a:chOff x="7472157" y="269324"/>
            <a:chExt cx="365246" cy="148082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371908" y="2994466"/>
            <a:ext cx="465909" cy="128906"/>
            <a:chOff x="7472157" y="269324"/>
            <a:chExt cx="365246" cy="148082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5305858" y="4992041"/>
            <a:ext cx="664210" cy="150896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5-конечная звезда 43"/>
          <p:cNvSpPr/>
          <p:nvPr/>
        </p:nvSpPr>
        <p:spPr>
          <a:xfrm>
            <a:off x="8502117" y="2259757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5234596" y="2259757"/>
            <a:ext cx="806733" cy="109788"/>
            <a:chOff x="4800372" y="271747"/>
            <a:chExt cx="806733" cy="148083"/>
          </a:xfrm>
        </p:grpSpPr>
        <p:sp>
          <p:nvSpPr>
            <p:cNvPr id="46" name="5-конечная звезда 4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5-конечная звезда 5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5-конечная звезда 5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234596" y="4355250"/>
            <a:ext cx="806733" cy="109788"/>
            <a:chOff x="4800372" y="271747"/>
            <a:chExt cx="806733" cy="148083"/>
          </a:xfrm>
        </p:grpSpPr>
        <p:sp>
          <p:nvSpPr>
            <p:cNvPr id="55" name="5-конечная звезда 5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5-конечная звезда 58"/>
          <p:cNvSpPr/>
          <p:nvPr/>
        </p:nvSpPr>
        <p:spPr>
          <a:xfrm>
            <a:off x="8502117" y="4987308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5-конечная звезда 59"/>
          <p:cNvSpPr/>
          <p:nvPr/>
        </p:nvSpPr>
        <p:spPr>
          <a:xfrm>
            <a:off x="8502117" y="5691981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5-конечная звезда 60"/>
          <p:cNvSpPr/>
          <p:nvPr/>
        </p:nvSpPr>
        <p:spPr>
          <a:xfrm>
            <a:off x="5539679" y="5663534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5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0588" y="7665"/>
            <a:ext cx="912341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489827"/>
              </p:ext>
            </p:extLst>
          </p:nvPr>
        </p:nvGraphicFramePr>
        <p:xfrm>
          <a:off x="0" y="537545"/>
          <a:ext cx="9143999" cy="632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5138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451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КР(%)=ФБ/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№7"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№8"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№9"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№10"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677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№11"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57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№12"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41434"/>
                  </a:ext>
                </a:extLst>
              </a:tr>
              <a:tr h="677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г.Астана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№13"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г.Астаны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80887"/>
                  </a:ext>
                </a:extLst>
              </a:tr>
              <a:tr h="39388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7" name="Группа 66"/>
          <p:cNvGrpSpPr/>
          <p:nvPr/>
        </p:nvGrpSpPr>
        <p:grpSpPr>
          <a:xfrm>
            <a:off x="5493431" y="2392014"/>
            <a:ext cx="664210" cy="150896"/>
            <a:chOff x="6236568" y="276066"/>
            <a:chExt cx="582325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238822" y="2322825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5-конечная звезда 10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5604873" y="4126557"/>
            <a:ext cx="465909" cy="128906"/>
            <a:chOff x="7472157" y="269324"/>
            <a:chExt cx="365246" cy="148082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8341542" y="4136078"/>
            <a:ext cx="465909" cy="128906"/>
            <a:chOff x="7472157" y="269324"/>
            <a:chExt cx="365246" cy="148082"/>
          </a:xfrm>
        </p:grpSpPr>
        <p:sp>
          <p:nvSpPr>
            <p:cNvPr id="130" name="5-конечная звезда 12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8341518" y="4719810"/>
            <a:ext cx="465909" cy="128906"/>
            <a:chOff x="7472157" y="269324"/>
            <a:chExt cx="365246" cy="148082"/>
          </a:xfrm>
        </p:grpSpPr>
        <p:sp>
          <p:nvSpPr>
            <p:cNvPr id="133" name="5-конечная звезда 13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337972" y="3551996"/>
            <a:ext cx="465909" cy="128906"/>
            <a:chOff x="7472157" y="269324"/>
            <a:chExt cx="365246" cy="148082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5489860" y="2954820"/>
            <a:ext cx="664210" cy="150896"/>
            <a:chOff x="6236568" y="276066"/>
            <a:chExt cx="582325" cy="148083"/>
          </a:xfrm>
        </p:grpSpPr>
        <p:sp>
          <p:nvSpPr>
            <p:cNvPr id="142" name="5-конечная звезда 14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8215387" y="2954818"/>
            <a:ext cx="664210" cy="150896"/>
            <a:chOff x="6236568" y="276066"/>
            <a:chExt cx="582325" cy="148083"/>
          </a:xfrm>
        </p:grpSpPr>
        <p:sp>
          <p:nvSpPr>
            <p:cNvPr id="48" name="5-конечная звезда 4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5488706" y="3534625"/>
            <a:ext cx="664210" cy="150896"/>
            <a:chOff x="6236568" y="276066"/>
            <a:chExt cx="582325" cy="148083"/>
          </a:xfrm>
        </p:grpSpPr>
        <p:sp>
          <p:nvSpPr>
            <p:cNvPr id="45" name="5-конечная звезда 4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5-конечная звезда 4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5-конечная звезда 5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493431" y="4751278"/>
            <a:ext cx="664210" cy="150896"/>
            <a:chOff x="6236568" y="276066"/>
            <a:chExt cx="582325" cy="148083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492009" y="5325639"/>
            <a:ext cx="664210" cy="150896"/>
            <a:chOff x="6236568" y="276066"/>
            <a:chExt cx="582325" cy="148083"/>
          </a:xfrm>
        </p:grpSpPr>
        <p:sp>
          <p:nvSpPr>
            <p:cNvPr id="57" name="5-конечная звезда 5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0" name="5-конечная звезда 59"/>
          <p:cNvSpPr/>
          <p:nvPr/>
        </p:nvSpPr>
        <p:spPr>
          <a:xfrm>
            <a:off x="8451138" y="5905098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5-конечная звезда 60"/>
          <p:cNvSpPr/>
          <p:nvPr/>
        </p:nvSpPr>
        <p:spPr>
          <a:xfrm>
            <a:off x="8448315" y="5299297"/>
            <a:ext cx="205493" cy="16036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2" name="Группа 61"/>
          <p:cNvGrpSpPr/>
          <p:nvPr/>
        </p:nvGrpSpPr>
        <p:grpSpPr>
          <a:xfrm>
            <a:off x="5414734" y="5989056"/>
            <a:ext cx="806733" cy="109788"/>
            <a:chOff x="4800372" y="271747"/>
            <a:chExt cx="806733" cy="148083"/>
          </a:xfrm>
        </p:grpSpPr>
        <p:sp>
          <p:nvSpPr>
            <p:cNvPr id="63" name="5-конечная звезда 6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938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998" y="0"/>
            <a:ext cx="9092505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797244"/>
              </p:ext>
            </p:extLst>
          </p:nvPr>
        </p:nvGraphicFramePr>
        <p:xfrm>
          <a:off x="0" y="548680"/>
          <a:ext cx="9144000" cy="63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0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2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213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63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      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=ФБ/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 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№3" " ГУ "Управление здравоохранения Актюбинской области""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№4" ГУ "" ГУ "Управление здравоохранения Актюбинской области""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№5" " ГУ "Управление здравоохранения Актюбинской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 Городская поликлиника №6" " ГУ "Управление здравоохранения Актюбинской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9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"Центр семейный медицина" Управление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Актюбинской области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50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Талдыкорганская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городская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поликлиника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50351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330325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67761" y="2236376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257477" y="2234789"/>
            <a:ext cx="848183" cy="150351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267761" y="3019073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365742" y="3072011"/>
            <a:ext cx="664210" cy="15089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5562250" y="3875136"/>
            <a:ext cx="365246" cy="109788"/>
            <a:chOff x="7472157" y="269324"/>
            <a:chExt cx="365246" cy="148082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264190" y="4593835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8435599" y="3837036"/>
            <a:ext cx="365246" cy="109788"/>
            <a:chOff x="7472157" y="269324"/>
            <a:chExt cx="365246" cy="148082"/>
          </a:xfrm>
        </p:grpSpPr>
        <p:sp>
          <p:nvSpPr>
            <p:cNvPr id="155" name="5-конечная звезда 15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395016" y="4593838"/>
            <a:ext cx="664210" cy="150896"/>
            <a:chOff x="6236568" y="276066"/>
            <a:chExt cx="582325" cy="148083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6" name="5-конечная звезда 55"/>
          <p:cNvSpPr/>
          <p:nvPr/>
        </p:nvSpPr>
        <p:spPr>
          <a:xfrm>
            <a:off x="8508727" y="5426081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5-конечная звезда 56"/>
          <p:cNvSpPr/>
          <p:nvPr/>
        </p:nvSpPr>
        <p:spPr>
          <a:xfrm>
            <a:off x="5658683" y="5480975"/>
            <a:ext cx="144016" cy="10978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5275229" y="6035472"/>
            <a:ext cx="848183" cy="150351"/>
            <a:chOff x="4800372" y="271747"/>
            <a:chExt cx="806733" cy="148083"/>
          </a:xfrm>
        </p:grpSpPr>
        <p:sp>
          <p:nvSpPr>
            <p:cNvPr id="59" name="5-конечная звезда 5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271331" y="6010190"/>
            <a:ext cx="664210" cy="150896"/>
            <a:chOff x="6236568" y="276066"/>
            <a:chExt cx="582325" cy="148083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678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806323"/>
              </p:ext>
            </p:extLst>
          </p:nvPr>
        </p:nvGraphicFramePr>
        <p:xfrm>
          <a:off x="19100" y="548680"/>
          <a:ext cx="9124900" cy="630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2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0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4567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219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Алматинская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Талдыкорганская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№2"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№1"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№2"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№3"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№4"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53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№5"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518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Атырауская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городская поликлиника №7"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242220"/>
                  </a:ext>
                </a:extLst>
              </a:tr>
              <a:tr h="783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 "Консультативно-диагностическая поликлиника № 3 города Семей"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211409"/>
                  </a:ext>
                </a:extLst>
              </a:tr>
              <a:tr h="62745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385407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230095" y="2326359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222196" y="2777098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8226525" y="3679661"/>
            <a:ext cx="664210" cy="15089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199057" y="4146128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5512939" y="2384510"/>
            <a:ext cx="365246" cy="109788"/>
            <a:chOff x="7472157" y="269324"/>
            <a:chExt cx="365246" cy="148082"/>
          </a:xfrm>
        </p:grpSpPr>
        <p:sp>
          <p:nvSpPr>
            <p:cNvPr id="155" name="5-конечная звезда 15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509169" y="2797652"/>
            <a:ext cx="365246" cy="109788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85013" y="3214248"/>
            <a:ext cx="1068902" cy="116436"/>
            <a:chOff x="3405227" y="254702"/>
            <a:chExt cx="1022756" cy="198725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4067944" y="254702"/>
              <a:ext cx="144016" cy="18973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4283967" y="263691"/>
              <a:ext cx="144016" cy="18973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8202627" y="3214248"/>
            <a:ext cx="664210" cy="150896"/>
            <a:chOff x="6236568" y="276066"/>
            <a:chExt cx="582325" cy="148083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5197018" y="3679661"/>
            <a:ext cx="829192" cy="145691"/>
            <a:chOff x="4800372" y="271747"/>
            <a:chExt cx="806733" cy="148083"/>
          </a:xfrm>
        </p:grpSpPr>
        <p:sp>
          <p:nvSpPr>
            <p:cNvPr id="66" name="5-конечная звезда 65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295012" y="4146126"/>
            <a:ext cx="664210" cy="150896"/>
            <a:chOff x="6236568" y="276066"/>
            <a:chExt cx="582325" cy="148083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099501" y="4603679"/>
            <a:ext cx="829192" cy="145691"/>
            <a:chOff x="4800372" y="271747"/>
            <a:chExt cx="806733" cy="148083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179843" y="4603677"/>
            <a:ext cx="829192" cy="145691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178915" y="5094265"/>
            <a:ext cx="829192" cy="145691"/>
            <a:chOff x="4800372" y="271747"/>
            <a:chExt cx="806733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360087" y="5145355"/>
            <a:ext cx="365246" cy="109788"/>
            <a:chOff x="7472157" y="269324"/>
            <a:chExt cx="365246" cy="148082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8330183" y="5771533"/>
            <a:ext cx="365246" cy="109788"/>
            <a:chOff x="7472157" y="269324"/>
            <a:chExt cx="365246" cy="148082"/>
          </a:xfrm>
        </p:grpSpPr>
        <p:sp>
          <p:nvSpPr>
            <p:cNvPr id="93" name="5-конечная звезда 9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484510" y="5771534"/>
            <a:ext cx="365246" cy="109788"/>
            <a:chOff x="7472157" y="269324"/>
            <a:chExt cx="365246" cy="148082"/>
          </a:xfrm>
        </p:grpSpPr>
        <p:sp>
          <p:nvSpPr>
            <p:cNvPr id="96" name="5-конечная звезда 9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9573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29716" y="26715"/>
            <a:ext cx="911428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522074"/>
              </p:ext>
            </p:extLst>
          </p:nvPr>
        </p:nvGraphicFramePr>
        <p:xfrm>
          <a:off x="7500" y="548680"/>
          <a:ext cx="913650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2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1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25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48569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94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Медицинское учреждение "Поликлиника № 6 смешанного типа г. Семей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№1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Семей"УЗ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Медицинское учреждение "Центральная смотровая поликлиника" (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г.Семей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41%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№2 г. Семей" УЗ ВКО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№4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Семей"УЗ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74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КГКП "Поликлиника №5 смешанного типа г. Семей"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57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"Городская поликлиника №1 г. Усть-Каменогорска"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856834"/>
                  </a:ext>
                </a:extLst>
              </a:tr>
              <a:tr h="65629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28052"/>
                  </a:ext>
                </a:extLst>
              </a:tr>
            </a:tbl>
          </a:graphicData>
        </a:graphic>
      </p:graphicFrame>
      <p:grpSp>
        <p:nvGrpSpPr>
          <p:cNvPr id="142" name="Группа 141"/>
          <p:cNvGrpSpPr/>
          <p:nvPr/>
        </p:nvGrpSpPr>
        <p:grpSpPr>
          <a:xfrm>
            <a:off x="5327600" y="2432770"/>
            <a:ext cx="679646" cy="15730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8349899" y="2454198"/>
            <a:ext cx="373734" cy="114452"/>
            <a:chOff x="7472157" y="269324"/>
            <a:chExt cx="365246" cy="148082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9" name="5-конечная звезда 148"/>
          <p:cNvSpPr/>
          <p:nvPr/>
        </p:nvSpPr>
        <p:spPr>
          <a:xfrm>
            <a:off x="8437433" y="3038781"/>
            <a:ext cx="147363" cy="1144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4" name="Группа 153"/>
          <p:cNvGrpSpPr/>
          <p:nvPr/>
        </p:nvGrpSpPr>
        <p:grpSpPr>
          <a:xfrm>
            <a:off x="5475966" y="3048190"/>
            <a:ext cx="373734" cy="114452"/>
            <a:chOff x="7472157" y="269324"/>
            <a:chExt cx="365246" cy="148082"/>
          </a:xfrm>
        </p:grpSpPr>
        <p:sp>
          <p:nvSpPr>
            <p:cNvPr id="155" name="5-конечная звезда 15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336288" y="3605584"/>
            <a:ext cx="373734" cy="114452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446344" y="3640406"/>
            <a:ext cx="373734" cy="114452"/>
            <a:chOff x="7472157" y="269324"/>
            <a:chExt cx="365246" cy="148082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8361321" y="4158525"/>
            <a:ext cx="373734" cy="114452"/>
            <a:chOff x="7472157" y="269324"/>
            <a:chExt cx="365246" cy="148082"/>
          </a:xfrm>
        </p:grpSpPr>
        <p:sp>
          <p:nvSpPr>
            <p:cNvPr id="59" name="5-конечная звезда 5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479101" y="4191410"/>
            <a:ext cx="373734" cy="114452"/>
            <a:chOff x="7472157" y="269324"/>
            <a:chExt cx="365246" cy="148082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485848" y="4700209"/>
            <a:ext cx="373734" cy="114452"/>
            <a:chOff x="7472157" y="269324"/>
            <a:chExt cx="365246" cy="148082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5-конечная звезда 66"/>
          <p:cNvSpPr/>
          <p:nvPr/>
        </p:nvSpPr>
        <p:spPr>
          <a:xfrm>
            <a:off x="8441291" y="4686719"/>
            <a:ext cx="147363" cy="1144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8" name="Группа 67"/>
          <p:cNvGrpSpPr/>
          <p:nvPr/>
        </p:nvGrpSpPr>
        <p:grpSpPr>
          <a:xfrm>
            <a:off x="5456432" y="5205653"/>
            <a:ext cx="373734" cy="114452"/>
            <a:chOff x="7472157" y="269324"/>
            <a:chExt cx="365246" cy="148082"/>
          </a:xfrm>
        </p:grpSpPr>
        <p:sp>
          <p:nvSpPr>
            <p:cNvPr id="69" name="5-конечная звезда 68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8361321" y="5172480"/>
            <a:ext cx="373734" cy="114452"/>
            <a:chOff x="7472157" y="269324"/>
            <a:chExt cx="365246" cy="148082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5461141" y="5764446"/>
            <a:ext cx="373734" cy="114452"/>
            <a:chOff x="7472157" y="269324"/>
            <a:chExt cx="365246" cy="148082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7" name="5-конечная звезда 76"/>
          <p:cNvSpPr/>
          <p:nvPr/>
        </p:nvSpPr>
        <p:spPr>
          <a:xfrm>
            <a:off x="8440329" y="5764447"/>
            <a:ext cx="147363" cy="11445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150142"/>
              </p:ext>
            </p:extLst>
          </p:nvPr>
        </p:nvGraphicFramePr>
        <p:xfrm>
          <a:off x="0" y="551559"/>
          <a:ext cx="9144000" cy="626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9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9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2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3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535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47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"Городская поликлиника №2 г. Усть-Каменогорска"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ПХВ "Поликлиника №3 города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Семей"УЗ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ВКО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 "Поликлиника "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Хаким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(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г.Семей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ВКО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на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ПХВ"Консультативно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-диагностический центр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г.Семей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(ПМСП 9)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 1 управления здравоохранения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67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 2 управления здравоохранения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7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 4 управления здравоохранения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34562"/>
                  </a:ext>
                </a:extLst>
              </a:tr>
              <a:tr h="676474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83275"/>
                  </a:ext>
                </a:extLst>
              </a:tr>
            </a:tbl>
          </a:graphicData>
        </a:graphic>
      </p:graphicFrame>
      <p:grpSp>
        <p:nvGrpSpPr>
          <p:cNvPr id="52" name="Группа 51"/>
          <p:cNvGrpSpPr/>
          <p:nvPr/>
        </p:nvGrpSpPr>
        <p:grpSpPr>
          <a:xfrm>
            <a:off x="5468468" y="2360719"/>
            <a:ext cx="365246" cy="109788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175202" y="2360719"/>
            <a:ext cx="664210" cy="150896"/>
            <a:chOff x="6236568" y="276066"/>
            <a:chExt cx="582325" cy="148083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5323032" y="2847582"/>
            <a:ext cx="664210" cy="150896"/>
            <a:chOff x="6236568" y="276066"/>
            <a:chExt cx="582325" cy="148083"/>
          </a:xfrm>
        </p:grpSpPr>
        <p:sp>
          <p:nvSpPr>
            <p:cNvPr id="60" name="5-конечная звезда 5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8331673" y="2847582"/>
            <a:ext cx="365246" cy="109788"/>
            <a:chOff x="7472157" y="269324"/>
            <a:chExt cx="365246" cy="148082"/>
          </a:xfrm>
        </p:grpSpPr>
        <p:sp>
          <p:nvSpPr>
            <p:cNvPr id="64" name="5-конечная звезда 63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486643" y="3779681"/>
            <a:ext cx="365246" cy="109788"/>
            <a:chOff x="7472157" y="269324"/>
            <a:chExt cx="365246" cy="148082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8339469" y="3295806"/>
            <a:ext cx="365246" cy="109788"/>
            <a:chOff x="7472157" y="269324"/>
            <a:chExt cx="365246" cy="148082"/>
          </a:xfrm>
        </p:grpSpPr>
        <p:sp>
          <p:nvSpPr>
            <p:cNvPr id="70" name="5-конечная звезда 6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475389" y="3295805"/>
            <a:ext cx="365246" cy="109788"/>
            <a:chOff x="7472157" y="269324"/>
            <a:chExt cx="365246" cy="148082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8201568" y="3751365"/>
            <a:ext cx="664210" cy="150896"/>
            <a:chOff x="6236568" y="276066"/>
            <a:chExt cx="582325" cy="148083"/>
          </a:xfrm>
        </p:grpSpPr>
        <p:sp>
          <p:nvSpPr>
            <p:cNvPr id="76" name="5-конечная звезда 7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488156" y="4380330"/>
            <a:ext cx="365246" cy="109788"/>
            <a:chOff x="7472157" y="269324"/>
            <a:chExt cx="365246" cy="148082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8328254" y="4380331"/>
            <a:ext cx="365246" cy="109788"/>
            <a:chOff x="7472157" y="269324"/>
            <a:chExt cx="365246" cy="148082"/>
          </a:xfrm>
        </p:grpSpPr>
        <p:sp>
          <p:nvSpPr>
            <p:cNvPr id="83" name="5-конечная звезда 8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326603" y="5013497"/>
            <a:ext cx="664210" cy="150896"/>
            <a:chOff x="6236568" y="276066"/>
            <a:chExt cx="582325" cy="148083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5-конечная звезда 8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9" name="Группа 88"/>
          <p:cNvGrpSpPr/>
          <p:nvPr/>
        </p:nvGrpSpPr>
        <p:grpSpPr>
          <a:xfrm>
            <a:off x="8205138" y="5667617"/>
            <a:ext cx="664210" cy="150896"/>
            <a:chOff x="6236568" y="276066"/>
            <a:chExt cx="582325" cy="148083"/>
          </a:xfrm>
        </p:grpSpPr>
        <p:sp>
          <p:nvSpPr>
            <p:cNvPr id="90" name="5-конечная звезда 89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5-конечная звезда 90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8201568" y="5062209"/>
            <a:ext cx="664210" cy="150896"/>
            <a:chOff x="6236568" y="276066"/>
            <a:chExt cx="582325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5197888" y="5743063"/>
            <a:ext cx="829192" cy="145691"/>
            <a:chOff x="4800372" y="271747"/>
            <a:chExt cx="806733" cy="148083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3096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038866"/>
              </p:ext>
            </p:extLst>
          </p:nvPr>
        </p:nvGraphicFramePr>
        <p:xfrm>
          <a:off x="-20790" y="544132"/>
          <a:ext cx="9164790" cy="6486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2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4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6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2151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17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 5 управления здравоохранения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 "Городская поликлиника № 6 управления здравоохранения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ПХВ"Городская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поликлиника № 7 управления здравоохранения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Учреждение "Медицинский центр "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Мейрим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9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ГКП на ПХВ "Городская поликлиника № 9" управления здравоохранения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акимата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Жамбылской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области"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637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г. Уральск"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55933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8166110" y="3212976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177322" y="4005064"/>
            <a:ext cx="848183" cy="150351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288127" y="6006692"/>
            <a:ext cx="664210" cy="15089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8379370" y="2433838"/>
            <a:ext cx="365246" cy="109788"/>
            <a:chOff x="7472157" y="269324"/>
            <a:chExt cx="365246" cy="148082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169680" y="5297925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8379459" y="4687750"/>
            <a:ext cx="365246" cy="109788"/>
            <a:chOff x="7472157" y="269324"/>
            <a:chExt cx="365246" cy="148082"/>
          </a:xfrm>
        </p:grpSpPr>
        <p:sp>
          <p:nvSpPr>
            <p:cNvPr id="155" name="5-конечная звезда 15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5-конечная звезда 15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477958" y="2420888"/>
            <a:ext cx="365246" cy="109788"/>
            <a:chOff x="7472157" y="269324"/>
            <a:chExt cx="365246" cy="148082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102065" y="3226742"/>
            <a:ext cx="1068903" cy="116437"/>
            <a:chOff x="3405227" y="254701"/>
            <a:chExt cx="1022757" cy="198726"/>
          </a:xfrm>
        </p:grpSpPr>
        <p:sp>
          <p:nvSpPr>
            <p:cNvPr id="56" name="5-конечная звезда 5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5-конечная звезда 5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8051495" y="4005062"/>
            <a:ext cx="848183" cy="150351"/>
            <a:chOff x="4800372" y="271747"/>
            <a:chExt cx="806733" cy="148083"/>
          </a:xfrm>
        </p:grpSpPr>
        <p:sp>
          <p:nvSpPr>
            <p:cNvPr id="62" name="5-конечная звезда 6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197882" y="4632854"/>
            <a:ext cx="848183" cy="150351"/>
            <a:chOff x="4800372" y="271747"/>
            <a:chExt cx="806733" cy="148083"/>
          </a:xfrm>
        </p:grpSpPr>
        <p:sp>
          <p:nvSpPr>
            <p:cNvPr id="67" name="5-конечная звезда 6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195109" y="5301208"/>
            <a:ext cx="848183" cy="150351"/>
            <a:chOff x="4800372" y="271747"/>
            <a:chExt cx="806733" cy="148083"/>
          </a:xfrm>
        </p:grpSpPr>
        <p:sp>
          <p:nvSpPr>
            <p:cNvPr id="72" name="5-конечная звезда 7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7967333" y="6021288"/>
            <a:ext cx="1068903" cy="116437"/>
            <a:chOff x="3405227" y="254701"/>
            <a:chExt cx="1022757" cy="198726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531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5262" y="-1860"/>
            <a:ext cx="9149261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398186"/>
              </p:ext>
            </p:extLst>
          </p:nvPr>
        </p:nvGraphicFramePr>
        <p:xfrm>
          <a:off x="-17378" y="515493"/>
          <a:ext cx="9161378" cy="6297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1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43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59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23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95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Городская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поликлиника №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г.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Уральс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г. Уральск"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"Городская поликлиника №4" на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ПХВ г. Уральск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г. Уральск"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ЗКО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ГКП на ПХВ "Городская поликлиника №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г. Уральск"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9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№1 города Караганды"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68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№2 города Караганды"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786894"/>
                  </a:ext>
                </a:extLst>
              </a:tr>
              <a:tr h="68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№3 города Караганды"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898652"/>
                  </a:ext>
                </a:extLst>
              </a:tr>
              <a:tr h="68729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5325772" y="3438555"/>
            <a:ext cx="664210" cy="150896"/>
            <a:chOff x="6236568" y="276066"/>
            <a:chExt cx="582325" cy="148083"/>
          </a:xfrm>
        </p:grpSpPr>
        <p:sp>
          <p:nvSpPr>
            <p:cNvPr id="6" name="5-конечная звезда 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091341" y="2552619"/>
            <a:ext cx="829192" cy="145691"/>
            <a:chOff x="4800372" y="271747"/>
            <a:chExt cx="806733" cy="148083"/>
          </a:xfrm>
        </p:grpSpPr>
        <p:sp>
          <p:nvSpPr>
            <p:cNvPr id="17" name="5-конечная звезда 1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5-конечная звезда 1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5-конечная звезда 1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213550" y="2077760"/>
            <a:ext cx="848183" cy="150351"/>
            <a:chOff x="4800372" y="271747"/>
            <a:chExt cx="806733" cy="148083"/>
          </a:xfrm>
        </p:grpSpPr>
        <p:sp>
          <p:nvSpPr>
            <p:cNvPr id="22" name="5-конечная звезда 2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5-конечная звезда 2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5-конечная звезда 2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5-конечная звезда 2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191022" y="5043956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314550" y="2552621"/>
            <a:ext cx="664210" cy="15089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5314550" y="4427953"/>
            <a:ext cx="664210" cy="150896"/>
            <a:chOff x="6236568" y="276066"/>
            <a:chExt cx="582325" cy="148083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7973371" y="2132856"/>
            <a:ext cx="1068903" cy="116437"/>
            <a:chOff x="3405227" y="254701"/>
            <a:chExt cx="1022757" cy="198726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5-конечная звезда 5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7972415" y="3019924"/>
            <a:ext cx="1068903" cy="116437"/>
            <a:chOff x="3405227" y="254701"/>
            <a:chExt cx="1022757" cy="198726"/>
          </a:xfrm>
        </p:grpSpPr>
        <p:sp>
          <p:nvSpPr>
            <p:cNvPr id="59" name="5-конечная звезда 5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5-конечная звезда 6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5-конечная звезда 6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7981023" y="3453151"/>
            <a:ext cx="1068903" cy="116437"/>
            <a:chOff x="3405227" y="254701"/>
            <a:chExt cx="1022757" cy="198726"/>
          </a:xfrm>
        </p:grpSpPr>
        <p:sp>
          <p:nvSpPr>
            <p:cNvPr id="65" name="5-конечная звезда 6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5-конечная звезда 6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5-конечная звезда 6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5115773" y="3025192"/>
            <a:ext cx="1068903" cy="116437"/>
            <a:chOff x="3405227" y="254701"/>
            <a:chExt cx="1022757" cy="198726"/>
          </a:xfrm>
        </p:grpSpPr>
        <p:sp>
          <p:nvSpPr>
            <p:cNvPr id="71" name="5-конечная звезда 7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5-конечная звезда 7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5-конечная звезда 7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5213550" y="3896591"/>
            <a:ext cx="848183" cy="150351"/>
            <a:chOff x="4800372" y="271747"/>
            <a:chExt cx="806733" cy="148083"/>
          </a:xfrm>
        </p:grpSpPr>
        <p:sp>
          <p:nvSpPr>
            <p:cNvPr id="77" name="5-конечная звезда 7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5-конечная звезда 7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8072350" y="3896589"/>
            <a:ext cx="848183" cy="150351"/>
            <a:chOff x="4800372" y="271747"/>
            <a:chExt cx="806733" cy="148083"/>
          </a:xfrm>
        </p:grpSpPr>
        <p:sp>
          <p:nvSpPr>
            <p:cNvPr id="82" name="5-конечная звезда 8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5-конечная звезда 8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8089626" y="4428500"/>
            <a:ext cx="848183" cy="150351"/>
            <a:chOff x="4800372" y="271747"/>
            <a:chExt cx="806733" cy="148083"/>
          </a:xfrm>
        </p:grpSpPr>
        <p:sp>
          <p:nvSpPr>
            <p:cNvPr id="87" name="5-конечная звезда 8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5-конечная звезда 8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5209314" y="4969054"/>
            <a:ext cx="848183" cy="150351"/>
            <a:chOff x="4800372" y="271747"/>
            <a:chExt cx="806733" cy="148083"/>
          </a:xfrm>
        </p:grpSpPr>
        <p:sp>
          <p:nvSpPr>
            <p:cNvPr id="92" name="5-конечная звезда 9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5-конечная звезда 9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5-конечная звезда 9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8102605" y="5709356"/>
            <a:ext cx="848183" cy="150351"/>
            <a:chOff x="4800372" y="271747"/>
            <a:chExt cx="806733" cy="148083"/>
          </a:xfrm>
        </p:grpSpPr>
        <p:sp>
          <p:nvSpPr>
            <p:cNvPr id="97" name="5-конечная звезда 9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5213550" y="5709354"/>
            <a:ext cx="848183" cy="150351"/>
            <a:chOff x="4800372" y="271747"/>
            <a:chExt cx="806733" cy="148083"/>
          </a:xfrm>
        </p:grpSpPr>
        <p:sp>
          <p:nvSpPr>
            <p:cNvPr id="102" name="5-конечная звезда 101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608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-5954" y="0"/>
            <a:ext cx="9149954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амбулаторно-поликлинических организаций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2017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535704"/>
              </p:ext>
            </p:extLst>
          </p:nvPr>
        </p:nvGraphicFramePr>
        <p:xfrm>
          <a:off x="22076" y="556169"/>
          <a:ext cx="9121924" cy="621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8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9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0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49451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клиническим показателям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расчета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показателям менеджмента             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  <a:r>
                        <a:rPr lang="ru-RU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05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16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 ПБ*100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ФБ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КР(%)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=ФБ/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ахПБ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*100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Звезды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 4 города Караганды"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№5 города Караганды"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№1 города Балхаш"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№2 города Балхаш"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КГКП "Поликлиника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6433"/>
                  </a:ext>
                </a:extLst>
              </a:tr>
              <a:tr h="46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"Поликлиника города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Сатпаев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33730"/>
                  </a:ext>
                </a:extLst>
              </a:tr>
              <a:tr h="535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«Поликлиника №1 города Темиртау»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09884"/>
                  </a:ext>
                </a:extLst>
              </a:tr>
              <a:tr h="647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КГП «Поликлиника №2 города Темиртау» УЗКО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</a:t>
                      </a:r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13896"/>
                  </a:ext>
                </a:extLst>
              </a:tr>
              <a:tr h="647775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ах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ПБ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максимальный пороговый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фактический балл;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коэффициент результативности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05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46" name="Группа 45"/>
          <p:cNvGrpSpPr/>
          <p:nvPr/>
        </p:nvGrpSpPr>
        <p:grpSpPr>
          <a:xfrm>
            <a:off x="8062945" y="2941328"/>
            <a:ext cx="936104" cy="130066"/>
            <a:chOff x="4800372" y="271747"/>
            <a:chExt cx="806733" cy="148083"/>
          </a:xfrm>
        </p:grpSpPr>
        <p:sp>
          <p:nvSpPr>
            <p:cNvPr id="47" name="5-конечная звезда 46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5-конечная звезда 47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5-конечная звезда 48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5-конечная звезда 49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8175272" y="2429934"/>
            <a:ext cx="664210" cy="150896"/>
            <a:chOff x="6236568" y="276066"/>
            <a:chExt cx="582325" cy="148083"/>
          </a:xfrm>
        </p:grpSpPr>
        <p:sp>
          <p:nvSpPr>
            <p:cNvPr id="139" name="5-конечная звезда 138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5-конечная звезда 139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2" name="Группа 141"/>
          <p:cNvGrpSpPr/>
          <p:nvPr/>
        </p:nvGrpSpPr>
        <p:grpSpPr>
          <a:xfrm>
            <a:off x="5310016" y="2920498"/>
            <a:ext cx="664210" cy="150896"/>
            <a:chOff x="6236568" y="276066"/>
            <a:chExt cx="582325" cy="148083"/>
          </a:xfrm>
        </p:grpSpPr>
        <p:sp>
          <p:nvSpPr>
            <p:cNvPr id="143" name="5-конечная звезда 14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5-конечная звезда 14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6" name="Группа 145"/>
          <p:cNvGrpSpPr/>
          <p:nvPr/>
        </p:nvGrpSpPr>
        <p:grpSpPr>
          <a:xfrm>
            <a:off x="5398754" y="2436644"/>
            <a:ext cx="471841" cy="145295"/>
            <a:chOff x="7472157" y="269324"/>
            <a:chExt cx="365246" cy="148082"/>
          </a:xfrm>
        </p:grpSpPr>
        <p:sp>
          <p:nvSpPr>
            <p:cNvPr id="147" name="5-конечная звезда 146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042895" y="3753917"/>
            <a:ext cx="936104" cy="130066"/>
            <a:chOff x="4800372" y="271747"/>
            <a:chExt cx="806733" cy="148083"/>
          </a:xfrm>
        </p:grpSpPr>
        <p:sp>
          <p:nvSpPr>
            <p:cNvPr id="53" name="5-конечная звезда 5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5-конечная звезда 5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5-конечная звезда 5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5-конечная звезда 5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8022399" y="4179167"/>
            <a:ext cx="936104" cy="130066"/>
            <a:chOff x="4800372" y="271747"/>
            <a:chExt cx="806733" cy="148083"/>
          </a:xfrm>
        </p:grpSpPr>
        <p:sp>
          <p:nvSpPr>
            <p:cNvPr id="58" name="5-конечная звезда 57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5-конечная звезда 5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5-конечная звезда 5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5-конечная звезда 6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8022399" y="4657891"/>
            <a:ext cx="936104" cy="130066"/>
            <a:chOff x="4800372" y="271747"/>
            <a:chExt cx="806733" cy="148083"/>
          </a:xfrm>
        </p:grpSpPr>
        <p:sp>
          <p:nvSpPr>
            <p:cNvPr id="63" name="5-конечная звезда 6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5-конечная звезда 6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5-конечная звезда 6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5-конечная звезда 6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8034949" y="5165060"/>
            <a:ext cx="936104" cy="130066"/>
            <a:chOff x="4800371" y="271747"/>
            <a:chExt cx="806734" cy="148083"/>
          </a:xfrm>
        </p:grpSpPr>
        <p:sp>
          <p:nvSpPr>
            <p:cNvPr id="68" name="5-конечная звезда 67"/>
            <p:cNvSpPr/>
            <p:nvPr/>
          </p:nvSpPr>
          <p:spPr>
            <a:xfrm>
              <a:off x="4800371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5-конечная звезда 68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5-конечная звезда 69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5-конечная звезда 70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8042895" y="3366215"/>
            <a:ext cx="936104" cy="130066"/>
            <a:chOff x="4800372" y="271747"/>
            <a:chExt cx="806733" cy="148083"/>
          </a:xfrm>
        </p:grpSpPr>
        <p:sp>
          <p:nvSpPr>
            <p:cNvPr id="73" name="5-конечная звезда 72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5-конечная звезда 73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5-конечная звезда 74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5424823" y="3350986"/>
            <a:ext cx="471841" cy="145295"/>
            <a:chOff x="7472157" y="269324"/>
            <a:chExt cx="365246" cy="148082"/>
          </a:xfrm>
        </p:grpSpPr>
        <p:sp>
          <p:nvSpPr>
            <p:cNvPr id="78" name="5-конечная звезда 7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5-конечная звезда 7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5306442" y="3753915"/>
            <a:ext cx="664210" cy="150896"/>
            <a:chOff x="6236568" y="276066"/>
            <a:chExt cx="582325" cy="148083"/>
          </a:xfrm>
        </p:grpSpPr>
        <p:sp>
          <p:nvSpPr>
            <p:cNvPr id="81" name="5-конечная звезда 80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387346" y="4171553"/>
            <a:ext cx="471841" cy="145295"/>
            <a:chOff x="7472157" y="269324"/>
            <a:chExt cx="365246" cy="148082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5387620" y="4650276"/>
            <a:ext cx="471841" cy="145295"/>
            <a:chOff x="7472157" y="269324"/>
            <a:chExt cx="365246" cy="148082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5374948" y="5142057"/>
            <a:ext cx="471841" cy="145295"/>
            <a:chOff x="7472157" y="269324"/>
            <a:chExt cx="365246" cy="148082"/>
          </a:xfrm>
        </p:grpSpPr>
        <p:sp>
          <p:nvSpPr>
            <p:cNvPr id="91" name="5-конечная звезда 90"/>
            <p:cNvSpPr/>
            <p:nvPr/>
          </p:nvSpPr>
          <p:spPr>
            <a:xfrm>
              <a:off x="7472157" y="269325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5-конечная звезда 91"/>
            <p:cNvSpPr/>
            <p:nvPr/>
          </p:nvSpPr>
          <p:spPr>
            <a:xfrm>
              <a:off x="7693387" y="269324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3" name="Группа 92"/>
          <p:cNvGrpSpPr/>
          <p:nvPr/>
        </p:nvGrpSpPr>
        <p:grpSpPr>
          <a:xfrm>
            <a:off x="5328638" y="5718952"/>
            <a:ext cx="664210" cy="150896"/>
            <a:chOff x="6236568" y="276066"/>
            <a:chExt cx="582325" cy="148083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8195968" y="5718954"/>
            <a:ext cx="664210" cy="150896"/>
            <a:chOff x="6236568" y="276066"/>
            <a:chExt cx="582325" cy="148083"/>
          </a:xfrm>
        </p:grpSpPr>
        <p:sp>
          <p:nvSpPr>
            <p:cNvPr id="98" name="5-конечная звезда 9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5-конечная звезда 9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5-конечная звезда 9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108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4383</Words>
  <Application>Microsoft Office PowerPoint</Application>
  <PresentationFormat>Экран (4:3)</PresentationFormat>
  <Paragraphs>1428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Helvetica Neue</vt:lpstr>
      <vt:lpstr>Times New Roman</vt:lpstr>
      <vt:lpstr>Тема Office</vt:lpstr>
      <vt:lpstr>РЕСПУБЛИКАНСКИЙ ЦЕНТР РАЗВИТИЯ ЗДРАВООХРАНЕНИЯ МИНИСТЕРСТВА ЗДРАВООХРАНЕНИЯ РЕСПУБЛИКИ КАЗАХСТАН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 по итогам 2017 года</vt:lpstr>
      <vt:lpstr>Итоги распределения звезд амбулаторно-поликлинических организаций 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по итогам 2017 года</vt:lpstr>
      <vt:lpstr>Итоги распределения звезд амбулаторно-поликлинических организаций  по итогам 2017 года</vt:lpstr>
      <vt:lpstr>Итоги распределения звезд амбулаторно-поликлинических организаций по итогам 2017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Сарсембайкызы Гулбану С</cp:lastModifiedBy>
  <cp:revision>106</cp:revision>
  <dcterms:created xsi:type="dcterms:W3CDTF">2018-06-05T11:39:25Z</dcterms:created>
  <dcterms:modified xsi:type="dcterms:W3CDTF">2018-08-01T04:11:19Z</dcterms:modified>
</cp:coreProperties>
</file>